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1" r:id="rId3"/>
    <p:sldId id="257" r:id="rId4"/>
    <p:sldId id="263" r:id="rId5"/>
    <p:sldId id="268" r:id="rId6"/>
    <p:sldId id="264" r:id="rId7"/>
    <p:sldId id="269" r:id="rId8"/>
    <p:sldId id="270" r:id="rId9"/>
    <p:sldId id="271" r:id="rId10"/>
    <p:sldId id="272" r:id="rId11"/>
    <p:sldId id="273" r:id="rId12"/>
    <p:sldId id="274" r:id="rId13"/>
    <p:sldId id="265" r:id="rId14"/>
    <p:sldId id="266" r:id="rId15"/>
  </p:sldIdLst>
  <p:sldSz cx="18288000" cy="10287000"/>
  <p:notesSz cx="9144000" cy="6858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/>
    <p:restoredTop sz="94646"/>
  </p:normalViewPr>
  <p:slideViewPr>
    <p:cSldViewPr>
      <p:cViewPr varScale="1">
        <p:scale>
          <a:sx n="65" d="100"/>
          <a:sy n="65" d="100"/>
        </p:scale>
        <p:origin x="552" y="22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1782" y="90"/>
      </p:cViewPr>
      <p:guideLst>
        <p:guide orient="horz" pos="2160"/>
        <p:guide pos="2880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754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88"/>
            <a:ext cx="9144000" cy="1280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6122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5291302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18289588" cy="148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7781467"/>
            <a:ext cx="18289588" cy="250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ransition spd="med"/>
  <p:hf hd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lar.google.com/" TargetMode="External"/><Relationship Id="rId2" Type="http://schemas.openxmlformats.org/officeDocument/2006/relationships/hyperlink" Target="https://www.ehu.eus/documents/1738121/1751702/GuiaGoogleCompleta-es.pdf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apem.edomex.gob.mx/editorial/revistas/2019LAPM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3" descr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60000"/>
          </a:blip>
          <a:stretch>
            <a:fillRect/>
          </a:stretch>
        </p:blipFill>
        <p:spPr>
          <a:xfrm>
            <a:off x="0" y="0"/>
            <a:ext cx="2683337" cy="1483967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4" descr="Picture 4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rcRect l="1411" t="73239" b="25200"/>
          <a:stretch>
            <a:fillRect/>
          </a:stretch>
        </p:blipFill>
        <p:spPr>
          <a:xfrm>
            <a:off x="2920470" y="1083404"/>
            <a:ext cx="11925757" cy="113256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Picture 5" descr="Picture 5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rcRect l="244" t="73239" b="25390"/>
          <a:stretch>
            <a:fillRect/>
          </a:stretch>
        </p:blipFill>
        <p:spPr>
          <a:xfrm>
            <a:off x="6221021" y="1384611"/>
            <a:ext cx="12066979" cy="99355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Picture 6" descr="Picture 6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rcRect t="73281"/>
          <a:stretch>
            <a:fillRect/>
          </a:stretch>
        </p:blipFill>
        <p:spPr>
          <a:xfrm>
            <a:off x="0" y="9491399"/>
            <a:ext cx="18288000" cy="798377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Picture 7" descr="Picture 7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/>
          <a:srcRect l="27535" t="15735" r="20980" b="16390"/>
          <a:stretch>
            <a:fillRect/>
          </a:stretch>
        </p:blipFill>
        <p:spPr>
          <a:xfrm>
            <a:off x="16691546" y="7792764"/>
            <a:ext cx="1596456" cy="210471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D1E7C8A-9DE4-71FF-18CE-F44EC74E78B6}"/>
              </a:ext>
            </a:extLst>
          </p:cNvPr>
          <p:cNvSpPr txBox="1">
            <a:spLocks/>
          </p:cNvSpPr>
          <p:nvPr/>
        </p:nvSpPr>
        <p:spPr>
          <a:xfrm>
            <a:off x="4013316" y="2250695"/>
            <a:ext cx="8942556" cy="253075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sz="3600" b="1" dirty="0"/>
              <a:t>MAESTRÍA EN ADMINISTRACIÓN PÚBLICA</a:t>
            </a:r>
          </a:p>
          <a:p>
            <a:pPr hangingPunct="1"/>
            <a:r>
              <a:rPr lang="en-US" sz="3600" b="1" dirty="0"/>
              <a:t>CÁMARA DE DIPUTADOS</a:t>
            </a:r>
          </a:p>
          <a:p>
            <a:pPr hangingPunct="1"/>
            <a:endParaRPr lang="en-US" sz="3600" b="1" dirty="0"/>
          </a:p>
          <a:p>
            <a:pPr hangingPunct="1"/>
            <a:r>
              <a:rPr lang="en-US" sz="3600" b="1" dirty="0"/>
              <a:t>MATERIA: PROYECTOS DE INVESTIGACIÓN</a:t>
            </a:r>
          </a:p>
          <a:p>
            <a:pPr hangingPunct="1"/>
            <a:endParaRPr lang="en-US" sz="3600" b="1" dirty="0"/>
          </a:p>
          <a:p>
            <a:pPr hangingPunct="1"/>
            <a:r>
              <a:rPr lang="en-US" sz="3600" b="1" dirty="0"/>
              <a:t>SESIÓN 2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757F61-D797-5389-6165-166BAAA06DB9}"/>
              </a:ext>
            </a:extLst>
          </p:cNvPr>
          <p:cNvSpPr txBox="1">
            <a:spLocks/>
          </p:cNvSpPr>
          <p:nvPr/>
        </p:nvSpPr>
        <p:spPr>
          <a:xfrm>
            <a:off x="4823424" y="6356842"/>
            <a:ext cx="7364458" cy="301722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hangingPunct="1"/>
            <a:r>
              <a:rPr lang="en-US" sz="2800" dirty="0"/>
              <a:t>Dra. Adriana Reynaga Morales</a:t>
            </a:r>
          </a:p>
          <a:p>
            <a:pPr algn="ctr" hangingPunct="1"/>
            <a:r>
              <a:rPr lang="en-US" sz="2800" dirty="0" err="1"/>
              <a:t>reynaga.adriana@gmail.com</a:t>
            </a:r>
            <a:endParaRPr lang="en-US" sz="2800" dirty="0"/>
          </a:p>
          <a:p>
            <a:pPr algn="ctr" hangingPunct="1"/>
            <a:endParaRPr lang="en-US" sz="2800" dirty="0"/>
          </a:p>
          <a:p>
            <a:pPr algn="ctr" hangingPunct="1"/>
            <a:r>
              <a:rPr lang="en-US" sz="2800" dirty="0"/>
              <a:t> </a:t>
            </a:r>
            <a:r>
              <a:rPr lang="es-ES" sz="2800" dirty="0"/>
              <a:t>16 de mayo de 2024</a:t>
            </a:r>
            <a:endParaRPr lang="en-US" sz="2800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05D61E77-51D0-AFE9-55FA-CD96D96B7CE5}"/>
              </a:ext>
            </a:extLst>
          </p:cNvPr>
          <p:cNvSpPr txBox="1">
            <a:spLocks/>
          </p:cNvSpPr>
          <p:nvPr/>
        </p:nvSpPr>
        <p:spPr>
          <a:xfrm>
            <a:off x="-847332" y="1977602"/>
            <a:ext cx="18897586" cy="2195718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sz="3200" dirty="0"/>
              <a:t>Las </a:t>
            </a:r>
            <a:r>
              <a:rPr lang="en-US" sz="3200" dirty="0" err="1"/>
              <a:t>formas</a:t>
            </a:r>
            <a:r>
              <a:rPr lang="en-US" sz="3200" dirty="0"/>
              <a:t> del </a:t>
            </a:r>
            <a:r>
              <a:rPr lang="en-US" sz="3200" dirty="0" err="1"/>
              <a:t>método</a:t>
            </a:r>
            <a:r>
              <a:rPr lang="en-US" sz="3200" dirty="0"/>
              <a:t> de </a:t>
            </a:r>
            <a:r>
              <a:rPr lang="en-US" sz="3200" dirty="0" err="1"/>
              <a:t>investigación</a:t>
            </a:r>
            <a:endParaRPr lang="en-US" sz="3200" dirty="0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A663406C-32F3-CDA1-2002-FBE40BFA292F}"/>
              </a:ext>
            </a:extLst>
          </p:cNvPr>
          <p:cNvSpPr txBox="1">
            <a:spLocks/>
          </p:cNvSpPr>
          <p:nvPr/>
        </p:nvSpPr>
        <p:spPr>
          <a:xfrm>
            <a:off x="3402508" y="2962217"/>
            <a:ext cx="9277462" cy="1228991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 err="1"/>
              <a:t>Investigación</a:t>
            </a:r>
            <a:r>
              <a:rPr lang="en-US" dirty="0"/>
              <a:t> </a:t>
            </a:r>
            <a:r>
              <a:rPr lang="en-US" dirty="0" err="1"/>
              <a:t>empírica</a:t>
            </a:r>
            <a:endParaRPr lang="en-US" dirty="0"/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FEDEE9C5-AB8A-DF63-6999-8EA0D22A8AB3}"/>
              </a:ext>
            </a:extLst>
          </p:cNvPr>
          <p:cNvSpPr txBox="1">
            <a:spLocks/>
          </p:cNvSpPr>
          <p:nvPr/>
        </p:nvSpPr>
        <p:spPr>
          <a:xfrm>
            <a:off x="8919130" y="2980105"/>
            <a:ext cx="9281106" cy="1228991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 err="1"/>
              <a:t>Investigación</a:t>
            </a:r>
            <a:r>
              <a:rPr lang="en-US" dirty="0"/>
              <a:t> </a:t>
            </a:r>
            <a:r>
              <a:rPr lang="en-US" dirty="0" err="1"/>
              <a:t>confirmativa</a:t>
            </a:r>
            <a:endParaRPr lang="en-US" dirty="0"/>
          </a:p>
        </p:txBody>
      </p:sp>
      <p:pic>
        <p:nvPicPr>
          <p:cNvPr id="5" name="Picture 4" descr="Screen Shot 2018-08-10 at 08.41.05.png">
            <a:extLst>
              <a:ext uri="{FF2B5EF4-FFF2-40B4-BE49-F238E27FC236}">
                <a16:creationId xmlns:a16="http://schemas.microsoft.com/office/drawing/2014/main" id="{BCEF3371-FBEA-154D-A91F-996166642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329"/>
            <a:ext cx="8550843" cy="6084253"/>
          </a:xfrm>
          <a:prstGeom prst="rect">
            <a:avLst/>
          </a:prstGeom>
        </p:spPr>
      </p:pic>
      <p:pic>
        <p:nvPicPr>
          <p:cNvPr id="6" name="Picture 5" descr="Screen Shot 2018-08-10 at 08.41.23.png">
            <a:extLst>
              <a:ext uri="{FF2B5EF4-FFF2-40B4-BE49-F238E27FC236}">
                <a16:creationId xmlns:a16="http://schemas.microsoft.com/office/drawing/2014/main" id="{D2E33444-D846-040A-381F-70AC4BE65B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254" y="3664696"/>
            <a:ext cx="7919431" cy="574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91472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AD6D9-295C-4005-CD98-53A1760A87EA}"/>
              </a:ext>
            </a:extLst>
          </p:cNvPr>
          <p:cNvSpPr txBox="1">
            <a:spLocks/>
          </p:cNvSpPr>
          <p:nvPr/>
        </p:nvSpPr>
        <p:spPr>
          <a:xfrm>
            <a:off x="3023184" y="4783452"/>
            <a:ext cx="11567184" cy="1477557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/>
              <a:t>DESCANSO DE 15 MINUTOS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07405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1A9E1-BAFD-F109-8875-B55BC7756F6B}"/>
              </a:ext>
            </a:extLst>
          </p:cNvPr>
          <p:cNvSpPr txBox="1">
            <a:spLocks/>
          </p:cNvSpPr>
          <p:nvPr/>
        </p:nvSpPr>
        <p:spPr>
          <a:xfrm>
            <a:off x="2393100" y="1633032"/>
            <a:ext cx="12297974" cy="189781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EJERCICIOS HEURÍSTICOS PARA EL DESCUBRIMIENTO DE TEMAS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EFB06-0C80-51F8-3505-ACD7BCAF56C0}"/>
              </a:ext>
            </a:extLst>
          </p:cNvPr>
          <p:cNvSpPr txBox="1">
            <a:spLocks/>
          </p:cNvSpPr>
          <p:nvPr/>
        </p:nvSpPr>
        <p:spPr>
          <a:xfrm>
            <a:off x="2890610" y="3973344"/>
            <a:ext cx="12506779" cy="5676662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HEURÍSTICA: (</a:t>
            </a:r>
            <a:r>
              <a:rPr lang="en-US" dirty="0" err="1"/>
              <a:t>sust</a:t>
            </a:r>
            <a:r>
              <a:rPr lang="en-US" dirty="0"/>
              <a:t>.) </a:t>
            </a:r>
            <a:r>
              <a:rPr lang="en-US" dirty="0" err="1"/>
              <a:t>Arte</a:t>
            </a:r>
            <a:r>
              <a:rPr lang="en-US" dirty="0"/>
              <a:t> o </a:t>
            </a:r>
            <a:r>
              <a:rPr lang="en-US" dirty="0" err="1"/>
              <a:t>Ciencia</a:t>
            </a:r>
            <a:r>
              <a:rPr lang="en-US" dirty="0"/>
              <a:t> del </a:t>
            </a:r>
            <a:r>
              <a:rPr lang="en-US" dirty="0" err="1"/>
              <a:t>descubrimiento</a:t>
            </a:r>
            <a:r>
              <a:rPr lang="en-US" dirty="0"/>
              <a:t>. (adj.) </a:t>
            </a:r>
            <a:r>
              <a:rPr lang="en-US" dirty="0" err="1"/>
              <a:t>Estrategias</a:t>
            </a:r>
            <a:r>
              <a:rPr lang="en-US" dirty="0"/>
              <a:t>, </a:t>
            </a:r>
            <a:r>
              <a:rPr lang="en-US" dirty="0" err="1"/>
              <a:t>reglas</a:t>
            </a:r>
            <a:r>
              <a:rPr lang="en-US" dirty="0"/>
              <a:t>, </a:t>
            </a:r>
            <a:r>
              <a:rPr lang="en-US" dirty="0" err="1"/>
              <a:t>silogismos</a:t>
            </a:r>
            <a:r>
              <a:rPr lang="en-US" dirty="0"/>
              <a:t>.</a:t>
            </a:r>
          </a:p>
          <a:p>
            <a:pPr hangingPunct="1"/>
            <a:r>
              <a:rPr lang="en-US" dirty="0" err="1"/>
              <a:t>Estrategias</a:t>
            </a:r>
            <a:r>
              <a:rPr lang="en-US" dirty="0"/>
              <a:t> que </a:t>
            </a:r>
            <a:r>
              <a:rPr lang="en-US" dirty="0" err="1"/>
              <a:t>guían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descubrimiento</a:t>
            </a:r>
            <a:r>
              <a:rPr lang="en-US" dirty="0"/>
              <a:t>.</a:t>
            </a:r>
          </a:p>
          <a:p>
            <a:pPr hangingPunct="1"/>
            <a:r>
              <a:rPr lang="en-US" dirty="0" err="1"/>
              <a:t>Arte</a:t>
            </a:r>
            <a:r>
              <a:rPr lang="en-US" dirty="0"/>
              <a:t>, </a:t>
            </a:r>
            <a:r>
              <a:rPr lang="en-US" dirty="0" err="1"/>
              <a:t>técnica</a:t>
            </a:r>
            <a:r>
              <a:rPr lang="en-US" dirty="0"/>
              <a:t> o </a:t>
            </a:r>
            <a:r>
              <a:rPr lang="en-US" dirty="0" err="1"/>
              <a:t>procedimiento</a:t>
            </a:r>
            <a:r>
              <a:rPr lang="en-US" dirty="0"/>
              <a:t> </a:t>
            </a:r>
            <a:r>
              <a:rPr lang="en-US" dirty="0" err="1"/>
              <a:t>práctico</a:t>
            </a:r>
            <a:r>
              <a:rPr lang="en-US" dirty="0"/>
              <a:t> o informal para resolver </a:t>
            </a:r>
            <a:r>
              <a:rPr lang="en-US" dirty="0" err="1"/>
              <a:t>problemas</a:t>
            </a:r>
            <a:r>
              <a:rPr lang="en-US" dirty="0"/>
              <a:t>.</a:t>
            </a:r>
          </a:p>
          <a:p>
            <a:pPr hangingPunct="1"/>
            <a:r>
              <a:rPr lang="en-US" dirty="0"/>
              <a:t>Lluvia de ideas: </a:t>
            </a:r>
            <a:r>
              <a:rPr lang="en-US" dirty="0" err="1"/>
              <a:t>experiencia</a:t>
            </a:r>
            <a:r>
              <a:rPr lang="en-US" dirty="0"/>
              <a:t>, campo professional y/o </a:t>
            </a:r>
            <a:r>
              <a:rPr lang="en-US" dirty="0" err="1"/>
              <a:t>laboral</a:t>
            </a:r>
            <a:r>
              <a:rPr lang="en-US" dirty="0"/>
              <a:t>, </a:t>
            </a:r>
            <a:r>
              <a:rPr lang="en-US" dirty="0" err="1"/>
              <a:t>interés</a:t>
            </a:r>
            <a:r>
              <a:rPr lang="en-US" dirty="0"/>
              <a:t> social, </a:t>
            </a:r>
            <a:r>
              <a:rPr lang="en-US" dirty="0" err="1"/>
              <a:t>temas</a:t>
            </a:r>
            <a:r>
              <a:rPr lang="en-US" dirty="0"/>
              <a:t> </a:t>
            </a:r>
            <a:r>
              <a:rPr lang="en-US" dirty="0" err="1"/>
              <a:t>tendencia</a:t>
            </a:r>
            <a:r>
              <a:rPr lang="en-US" dirty="0"/>
              <a:t>, </a:t>
            </a:r>
            <a:r>
              <a:rPr lang="en-US" dirty="0" err="1"/>
              <a:t>temas</a:t>
            </a:r>
            <a:r>
              <a:rPr lang="en-US" dirty="0"/>
              <a:t> </a:t>
            </a:r>
            <a:r>
              <a:rPr lang="en-US" dirty="0" err="1"/>
              <a:t>prioritarios</a:t>
            </a:r>
            <a:r>
              <a:rPr lang="en-US" dirty="0"/>
              <a:t>, etcetera.</a:t>
            </a:r>
          </a:p>
          <a:p>
            <a:pPr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70620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D8E90-39A2-699C-8322-4B19503CD94D}"/>
              </a:ext>
            </a:extLst>
          </p:cNvPr>
          <p:cNvSpPr txBox="1">
            <a:spLocks/>
          </p:cNvSpPr>
          <p:nvPr/>
        </p:nvSpPr>
        <p:spPr>
          <a:xfrm>
            <a:off x="2887523" y="2086438"/>
            <a:ext cx="12829029" cy="197691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ACTIVIDAD SESIÓN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C9F7D-3B5E-60CA-ACA2-8B5D7430A3FF}"/>
              </a:ext>
            </a:extLst>
          </p:cNvPr>
          <p:cNvSpPr txBox="1">
            <a:spLocks/>
          </p:cNvSpPr>
          <p:nvPr/>
        </p:nvSpPr>
        <p:spPr>
          <a:xfrm>
            <a:off x="2848049" y="3253248"/>
            <a:ext cx="13046851" cy="5913274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9EBD32-DF90-9D93-2D3C-6A827FB872ED}"/>
              </a:ext>
            </a:extLst>
          </p:cNvPr>
          <p:cNvSpPr txBox="1"/>
          <p:nvPr/>
        </p:nvSpPr>
        <p:spPr>
          <a:xfrm>
            <a:off x="2483112" y="3320757"/>
            <a:ext cx="14131884" cy="563230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71500" marR="0" indent="-5715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ES_tradnl" sz="4000" dirty="0"/>
              <a:t>Revisar el Manual de Google Académico en: </a:t>
            </a:r>
            <a:r>
              <a:rPr lang="es-ES_tradnl" sz="4000" dirty="0">
                <a:hlinkClick r:id="rId2"/>
              </a:rPr>
              <a:t>https://www.ehu.eus/documents/1738121/1751702/GuiaGoogleCompleta-es.pdf</a:t>
            </a:r>
            <a:endParaRPr lang="es-ES_tradnl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kumimoji="0" lang="es-ES_tradnl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Búsqueda de tres artículos de investigación con el tema de su interés en Google Académico </a:t>
            </a:r>
            <a:r>
              <a:rPr kumimoji="0" lang="es-ES_tradnl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  <a:hlinkClick r:id="rId3"/>
              </a:rPr>
              <a:t>https://scholar.google.com</a:t>
            </a:r>
            <a:endParaRPr lang="es-ES_tradnl" sz="4000" dirty="0"/>
          </a:p>
          <a:p>
            <a:pPr marL="571500" marR="0" indent="-5715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_tradnl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Hacer el perfil personal y guardar los artículos encontrados</a:t>
            </a:r>
          </a:p>
          <a:p>
            <a:pPr marL="571500" marR="0" indent="-5715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ES_tradnl" sz="4000" dirty="0"/>
              <a:t>Hacer una tabla con la siguiente información, para cada artículo: </a:t>
            </a:r>
            <a:r>
              <a:rPr lang="es-ES_tradnl" sz="3600" i="1" dirty="0"/>
              <a:t>tema, objetivo o pregunta de investigación, perspectiva de investigación, variables, método, principales conclusiones.</a:t>
            </a:r>
            <a:endParaRPr kumimoji="0" lang="es-ES_tradnl" sz="3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477532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58688-6154-00FD-46C1-0605E78C93D0}"/>
              </a:ext>
            </a:extLst>
          </p:cNvPr>
          <p:cNvSpPr txBox="1">
            <a:spLocks/>
          </p:cNvSpPr>
          <p:nvPr/>
        </p:nvSpPr>
        <p:spPr>
          <a:xfrm>
            <a:off x="2887523" y="2086438"/>
            <a:ext cx="12829029" cy="197691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TAREA PARA LA SESIÓN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FA3AE-6A98-7D29-4E40-85A94462A61A}"/>
              </a:ext>
            </a:extLst>
          </p:cNvPr>
          <p:cNvSpPr txBox="1">
            <a:spLocks/>
          </p:cNvSpPr>
          <p:nvPr/>
        </p:nvSpPr>
        <p:spPr>
          <a:xfrm>
            <a:off x="2848049" y="3253248"/>
            <a:ext cx="13046851" cy="591327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Lectura</a:t>
            </a:r>
            <a:r>
              <a:rPr lang="en-US" sz="4000" dirty="0"/>
              <a:t> y </a:t>
            </a:r>
            <a:r>
              <a:rPr lang="en-US" sz="4000" dirty="0" err="1"/>
              <a:t>revisión</a:t>
            </a:r>
            <a:r>
              <a:rPr lang="en-US" sz="4000" dirty="0"/>
              <a:t> del </a:t>
            </a:r>
            <a:r>
              <a:rPr lang="en-US" sz="4000" dirty="0" err="1"/>
              <a:t>capítulo</a:t>
            </a:r>
            <a:r>
              <a:rPr lang="en-US" sz="4000" dirty="0"/>
              <a:t> </a:t>
            </a:r>
            <a:r>
              <a:rPr lang="en-US" sz="4000" dirty="0" err="1"/>
              <a:t>cinco</a:t>
            </a:r>
            <a:r>
              <a:rPr lang="en-US" sz="4000" dirty="0"/>
              <a:t> del </a:t>
            </a:r>
            <a:r>
              <a:rPr lang="en-US" sz="4000" dirty="0" err="1"/>
              <a:t>texto</a:t>
            </a:r>
            <a:r>
              <a:rPr lang="en-US" sz="4000" dirty="0"/>
              <a:t>: “</a:t>
            </a:r>
            <a:r>
              <a:rPr lang="en-US" sz="4000" i="1" dirty="0"/>
              <a:t>La </a:t>
            </a:r>
            <a:r>
              <a:rPr lang="en-US" sz="4000" i="1" dirty="0" err="1"/>
              <a:t>investigación</a:t>
            </a:r>
            <a:r>
              <a:rPr lang="en-US" sz="4000" i="1" dirty="0"/>
              <a:t> </a:t>
            </a:r>
            <a:r>
              <a:rPr lang="en-US" sz="4000" i="1" dirty="0" err="1"/>
              <a:t>en</a:t>
            </a:r>
            <a:r>
              <a:rPr lang="en-US" sz="4000" i="1" dirty="0"/>
              <a:t> AP </a:t>
            </a:r>
            <a:r>
              <a:rPr lang="en-US" sz="4000" i="1" dirty="0" err="1"/>
              <a:t>en</a:t>
            </a:r>
            <a:r>
              <a:rPr lang="en-US" sz="4000" i="1" dirty="0"/>
              <a:t> México. </a:t>
            </a:r>
            <a:r>
              <a:rPr lang="en-US" sz="4000" i="1" dirty="0" err="1"/>
              <a:t>Análisis</a:t>
            </a:r>
            <a:r>
              <a:rPr lang="en-US" sz="4000" i="1" dirty="0"/>
              <a:t> de </a:t>
            </a:r>
            <a:r>
              <a:rPr lang="en-US" sz="4000" i="1" dirty="0" err="1"/>
              <a:t>tres</a:t>
            </a:r>
            <a:r>
              <a:rPr lang="en-US" sz="4000" i="1" dirty="0"/>
              <a:t> </a:t>
            </a:r>
            <a:r>
              <a:rPr lang="en-US" sz="4000" i="1" dirty="0" err="1"/>
              <a:t>revistas</a:t>
            </a:r>
            <a:r>
              <a:rPr lang="en-US" sz="4000" i="1" dirty="0"/>
              <a:t> </a:t>
            </a:r>
            <a:r>
              <a:rPr lang="en-US" sz="4000" i="1" dirty="0" err="1"/>
              <a:t>especializadas</a:t>
            </a:r>
            <a:r>
              <a:rPr lang="en-US" sz="4000" i="1" dirty="0"/>
              <a:t>”  </a:t>
            </a:r>
            <a:r>
              <a:rPr lang="en-US" sz="4000" dirty="0"/>
              <a:t>(Sánchez </a:t>
            </a:r>
            <a:r>
              <a:rPr lang="en-US" sz="4000" dirty="0" err="1"/>
              <a:t>Gónzalez</a:t>
            </a:r>
            <a:r>
              <a:rPr lang="en-US" sz="4000" dirty="0"/>
              <a:t> y Morales). Disponible </a:t>
            </a:r>
            <a:r>
              <a:rPr lang="en-US" sz="4000" dirty="0" err="1"/>
              <a:t>en</a:t>
            </a:r>
            <a:r>
              <a:rPr lang="en-US" sz="4000" dirty="0"/>
              <a:t>: </a:t>
            </a:r>
            <a:r>
              <a:rPr lang="en-US" sz="4000" dirty="0">
                <a:hlinkClick r:id="rId2"/>
              </a:rPr>
              <a:t>https://iapem.edomex.gob.mx/editorial/revistas/2019LAPM.pdf</a:t>
            </a:r>
            <a:r>
              <a:rPr lang="en-US" sz="4000" dirty="0"/>
              <a:t> </a:t>
            </a:r>
            <a:endParaRPr lang="en-US" sz="4000" i="1" dirty="0"/>
          </a:p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/>
              <a:t>Con base </a:t>
            </a:r>
            <a:r>
              <a:rPr lang="en-US" sz="4000" dirty="0" err="1"/>
              <a:t>en</a:t>
            </a:r>
            <a:r>
              <a:rPr lang="en-US" sz="4000" dirty="0"/>
              <a:t> la </a:t>
            </a:r>
            <a:r>
              <a:rPr lang="en-US" sz="4000" dirty="0" err="1"/>
              <a:t>lectura</a:t>
            </a:r>
            <a:r>
              <a:rPr lang="en-US" sz="4000" dirty="0"/>
              <a:t> y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el</a:t>
            </a:r>
            <a:r>
              <a:rPr lang="en-US" sz="4000" dirty="0"/>
              <a:t> </a:t>
            </a:r>
            <a:r>
              <a:rPr lang="en-US" sz="4000" dirty="0" err="1"/>
              <a:t>ejercicio</a:t>
            </a:r>
            <a:r>
              <a:rPr lang="en-US" sz="4000" dirty="0"/>
              <a:t> de Google </a:t>
            </a:r>
            <a:r>
              <a:rPr lang="en-US" sz="4000"/>
              <a:t>Académico, </a:t>
            </a:r>
            <a:r>
              <a:rPr lang="en-US" sz="4000" dirty="0" err="1"/>
              <a:t>describir</a:t>
            </a:r>
            <a:r>
              <a:rPr lang="en-US" sz="4000" dirty="0"/>
              <a:t> </a:t>
            </a:r>
            <a:r>
              <a:rPr lang="en-US" sz="4000" dirty="0" err="1"/>
              <a:t>tres</a:t>
            </a:r>
            <a:r>
              <a:rPr lang="en-US" sz="4000" dirty="0"/>
              <a:t> </a:t>
            </a:r>
            <a:r>
              <a:rPr lang="en-US" sz="4000" dirty="0" err="1"/>
              <a:t>temas</a:t>
            </a:r>
            <a:r>
              <a:rPr lang="en-US" sz="4000" dirty="0"/>
              <a:t> de </a:t>
            </a:r>
            <a:r>
              <a:rPr lang="en-US" sz="4000" dirty="0" err="1"/>
              <a:t>investigación</a:t>
            </a:r>
            <a:r>
              <a:rPr lang="en-US" sz="4000" dirty="0"/>
              <a:t> </a:t>
            </a:r>
            <a:r>
              <a:rPr lang="en-US" sz="4000" dirty="0" err="1"/>
              <a:t>delimitando</a:t>
            </a:r>
            <a:r>
              <a:rPr lang="en-US" sz="4000" dirty="0"/>
              <a:t> </a:t>
            </a:r>
            <a:r>
              <a:rPr lang="en-US" sz="4000" dirty="0" err="1"/>
              <a:t>espacial</a:t>
            </a:r>
            <a:r>
              <a:rPr lang="en-US" sz="4000" dirty="0"/>
              <a:t>, temporal y </a:t>
            </a:r>
            <a:r>
              <a:rPr lang="en-US" sz="4000" dirty="0" err="1"/>
              <a:t>conceptualmente</a:t>
            </a:r>
            <a:endParaRPr lang="en-MX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124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73A244-6C26-23CD-CD95-5049EBFE8049}"/>
              </a:ext>
            </a:extLst>
          </p:cNvPr>
          <p:cNvSpPr txBox="1">
            <a:spLocks/>
          </p:cNvSpPr>
          <p:nvPr/>
        </p:nvSpPr>
        <p:spPr>
          <a:xfrm>
            <a:off x="2887523" y="2086438"/>
            <a:ext cx="12829029" cy="197691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REVISIÓN DE EJERCICIO DE TAREA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7A7771-EE4F-8E1F-D598-D30898691CAD}"/>
              </a:ext>
            </a:extLst>
          </p:cNvPr>
          <p:cNvSpPr txBox="1">
            <a:spLocks/>
          </p:cNvSpPr>
          <p:nvPr/>
        </p:nvSpPr>
        <p:spPr>
          <a:xfrm>
            <a:off x="2848049" y="3253248"/>
            <a:ext cx="13046851" cy="591327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una</a:t>
            </a:r>
            <a:r>
              <a:rPr lang="en-US" sz="4000" dirty="0"/>
              <a:t> </a:t>
            </a:r>
            <a:r>
              <a:rPr lang="en-US" sz="4000" dirty="0" err="1"/>
              <a:t>diapositiva</a:t>
            </a:r>
            <a:r>
              <a:rPr lang="en-US" sz="4000" dirty="0"/>
              <a:t>,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equipo</a:t>
            </a:r>
            <a:r>
              <a:rPr lang="en-US" sz="4000" dirty="0"/>
              <a:t>, </a:t>
            </a:r>
            <a:r>
              <a:rPr lang="en-US" sz="4000" dirty="0" err="1"/>
              <a:t>hacer</a:t>
            </a:r>
            <a:r>
              <a:rPr lang="en-US" sz="4000" dirty="0"/>
              <a:t> </a:t>
            </a:r>
            <a:r>
              <a:rPr lang="en-US" sz="4000" dirty="0" err="1"/>
              <a:t>una</a:t>
            </a:r>
            <a:r>
              <a:rPr lang="en-US" sz="4000" dirty="0"/>
              <a:t> </a:t>
            </a:r>
            <a:r>
              <a:rPr lang="en-US" sz="4000" dirty="0" err="1"/>
              <a:t>tabla</a:t>
            </a:r>
            <a:r>
              <a:rPr lang="en-US" sz="4000" dirty="0"/>
              <a:t> a </a:t>
            </a:r>
            <a:r>
              <a:rPr lang="en-US" sz="4000" dirty="0" err="1"/>
              <a:t>partir</a:t>
            </a:r>
            <a:r>
              <a:rPr lang="en-US" sz="4000" dirty="0"/>
              <a:t> de la </a:t>
            </a:r>
            <a:r>
              <a:rPr lang="en-US" sz="4000" dirty="0" err="1"/>
              <a:t>discusión</a:t>
            </a:r>
            <a:r>
              <a:rPr lang="en-US" sz="4000" dirty="0"/>
              <a:t> de </a:t>
            </a:r>
            <a:r>
              <a:rPr lang="en-US" sz="4000" dirty="0" err="1"/>
              <a:t>cada</a:t>
            </a:r>
            <a:r>
              <a:rPr lang="en-US" sz="4000" dirty="0"/>
              <a:t> </a:t>
            </a:r>
            <a:r>
              <a:rPr lang="en-US" sz="4000" dirty="0" err="1"/>
              <a:t>una</a:t>
            </a:r>
            <a:r>
              <a:rPr lang="en-US" sz="4000" dirty="0"/>
              <a:t> de las </a:t>
            </a:r>
            <a:r>
              <a:rPr lang="en-US" sz="4000" dirty="0" err="1"/>
              <a:t>formas</a:t>
            </a:r>
            <a:r>
              <a:rPr lang="en-US" sz="4000" dirty="0"/>
              <a:t> de </a:t>
            </a:r>
            <a:r>
              <a:rPr lang="en-US" sz="4000" dirty="0" err="1"/>
              <a:t>titulación</a:t>
            </a:r>
            <a:r>
              <a:rPr lang="en-US" sz="4000" dirty="0"/>
              <a:t> del </a:t>
            </a:r>
            <a:r>
              <a:rPr lang="en-US" sz="4000" dirty="0" err="1"/>
              <a:t>programa</a:t>
            </a:r>
            <a:r>
              <a:rPr lang="en-US" sz="4000" dirty="0"/>
              <a:t> de </a:t>
            </a:r>
            <a:r>
              <a:rPr lang="en-US" sz="4000" dirty="0" err="1"/>
              <a:t>maestría</a:t>
            </a:r>
            <a:r>
              <a:rPr lang="en-US" sz="4000" dirty="0"/>
              <a:t> del INAP:</a:t>
            </a:r>
          </a:p>
          <a:p>
            <a:pPr marL="1240971" lvl="1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Ventajas</a:t>
            </a:r>
            <a:r>
              <a:rPr lang="en-US" sz="4000" dirty="0"/>
              <a:t> y </a:t>
            </a:r>
            <a:r>
              <a:rPr lang="en-US" sz="4000" dirty="0" err="1"/>
              <a:t>desventajas</a:t>
            </a:r>
            <a:r>
              <a:rPr lang="en-US" sz="4000" dirty="0"/>
              <a:t> de </a:t>
            </a:r>
            <a:r>
              <a:rPr lang="en-US" sz="4000" dirty="0" err="1"/>
              <a:t>cada</a:t>
            </a:r>
            <a:r>
              <a:rPr lang="en-US" sz="4000" dirty="0"/>
              <a:t> </a:t>
            </a:r>
            <a:r>
              <a:rPr lang="en-US" sz="4000" dirty="0" err="1"/>
              <a:t>una</a:t>
            </a:r>
            <a:endParaRPr lang="en-US" sz="4000" dirty="0"/>
          </a:p>
          <a:p>
            <a:pPr marL="1240971" lvl="1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Cuál</a:t>
            </a:r>
            <a:r>
              <a:rPr lang="en-US" sz="4000" dirty="0"/>
              <a:t> es la forma </a:t>
            </a:r>
            <a:r>
              <a:rPr lang="en-US" sz="4000" dirty="0" err="1"/>
              <a:t>preferida</a:t>
            </a:r>
            <a:r>
              <a:rPr lang="en-US" sz="4000" dirty="0"/>
              <a:t> </a:t>
            </a:r>
            <a:r>
              <a:rPr lang="en-US" sz="4000" dirty="0" err="1"/>
              <a:t>por</a:t>
            </a:r>
            <a:r>
              <a:rPr lang="en-US" sz="4000" dirty="0"/>
              <a:t> la </a:t>
            </a:r>
            <a:r>
              <a:rPr lang="en-US" sz="4000" dirty="0" err="1"/>
              <a:t>mayoría</a:t>
            </a:r>
            <a:r>
              <a:rPr lang="en-US" sz="4000" dirty="0"/>
              <a:t> y </a:t>
            </a:r>
            <a:r>
              <a:rPr lang="en-US" sz="4000" dirty="0" err="1"/>
              <a:t>por</a:t>
            </a:r>
            <a:r>
              <a:rPr lang="en-US" sz="4000" dirty="0"/>
              <a:t> </a:t>
            </a:r>
            <a:r>
              <a:rPr lang="en-US" sz="4000" dirty="0" err="1"/>
              <a:t>qué</a:t>
            </a:r>
            <a:endParaRPr lang="en-US" sz="4000" dirty="0"/>
          </a:p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Tiempo</a:t>
            </a:r>
            <a:r>
              <a:rPr lang="en-US" sz="4000" dirty="0"/>
              <a:t> de </a:t>
            </a:r>
            <a:r>
              <a:rPr lang="en-US" sz="4000" dirty="0" err="1"/>
              <a:t>discusión</a:t>
            </a:r>
            <a:r>
              <a:rPr lang="en-US" sz="4000" dirty="0"/>
              <a:t> y </a:t>
            </a:r>
            <a:r>
              <a:rPr lang="en-US" sz="4000" dirty="0" err="1"/>
              <a:t>preparación</a:t>
            </a:r>
            <a:r>
              <a:rPr lang="en-US" sz="4000" dirty="0"/>
              <a:t> de la </a:t>
            </a:r>
            <a:r>
              <a:rPr lang="en-US" sz="4000" dirty="0" err="1"/>
              <a:t>diapositiva</a:t>
            </a:r>
            <a:r>
              <a:rPr lang="en-US" sz="4000" dirty="0"/>
              <a:t> (15 </a:t>
            </a:r>
            <a:r>
              <a:rPr lang="en-US" sz="4000" dirty="0" err="1"/>
              <a:t>minutos</a:t>
            </a:r>
            <a:r>
              <a:rPr lang="en-US" sz="4000" dirty="0"/>
              <a:t>)</a:t>
            </a:r>
          </a:p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Tiempo</a:t>
            </a:r>
            <a:r>
              <a:rPr lang="en-US" sz="4000" dirty="0"/>
              <a:t> de </a:t>
            </a:r>
            <a:r>
              <a:rPr lang="en-US" sz="4000" dirty="0" err="1"/>
              <a:t>exposición</a:t>
            </a:r>
            <a:r>
              <a:rPr lang="en-US" sz="4000" dirty="0"/>
              <a:t> (3 </a:t>
            </a:r>
            <a:r>
              <a:rPr lang="en-US" sz="4000" dirty="0" err="1"/>
              <a:t>minutos</a:t>
            </a:r>
            <a:r>
              <a:rPr lang="en-US" sz="4000" dirty="0"/>
              <a:t> </a:t>
            </a:r>
            <a:r>
              <a:rPr lang="en-US" sz="4000" dirty="0" err="1"/>
              <a:t>máximo</a:t>
            </a:r>
            <a:r>
              <a:rPr lang="en-US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2528316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5E3A4-1B94-2F44-6DAF-2B4CE35B3401}"/>
              </a:ext>
            </a:extLst>
          </p:cNvPr>
          <p:cNvSpPr txBox="1">
            <a:spLocks/>
          </p:cNvSpPr>
          <p:nvPr/>
        </p:nvSpPr>
        <p:spPr>
          <a:xfrm>
            <a:off x="3833292" y="1993080"/>
            <a:ext cx="10081344" cy="2085674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sz="6000" dirty="0"/>
              <a:t>SESIÓN 2</a:t>
            </a:r>
          </a:p>
          <a:p>
            <a:pPr hangingPunct="1"/>
            <a:r>
              <a:rPr lang="en-US" sz="6000" dirty="0"/>
              <a:t>CONTENIDO</a:t>
            </a:r>
          </a:p>
          <a:p>
            <a:pPr hangingPunct="1"/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94853-00BD-1C76-D9A4-FE0FEC99C09E}"/>
              </a:ext>
            </a:extLst>
          </p:cNvPr>
          <p:cNvSpPr txBox="1">
            <a:spLocks/>
          </p:cNvSpPr>
          <p:nvPr/>
        </p:nvSpPr>
        <p:spPr>
          <a:xfrm>
            <a:off x="3293220" y="4783452"/>
            <a:ext cx="12241632" cy="623858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571500" indent="-571500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000" dirty="0"/>
              <a:t>La </a:t>
            </a:r>
            <a:r>
              <a:rPr lang="en-US" sz="4000" dirty="0" err="1"/>
              <a:t>realidad</a:t>
            </a:r>
            <a:r>
              <a:rPr lang="en-US" sz="4000" dirty="0"/>
              <a:t> social </a:t>
            </a:r>
            <a:r>
              <a:rPr lang="en-US" sz="4000" dirty="0" err="1"/>
              <a:t>como</a:t>
            </a:r>
            <a:r>
              <a:rPr lang="en-US" sz="4000" dirty="0"/>
              <a:t> </a:t>
            </a:r>
            <a:r>
              <a:rPr lang="en-US" sz="4000" dirty="0" err="1"/>
              <a:t>objeto</a:t>
            </a:r>
            <a:r>
              <a:rPr lang="en-US" sz="4000" dirty="0"/>
              <a:t> de </a:t>
            </a:r>
            <a:r>
              <a:rPr lang="en-US" sz="4000" dirty="0" err="1"/>
              <a:t>estudio</a:t>
            </a:r>
            <a:r>
              <a:rPr lang="en-US" sz="4000" dirty="0"/>
              <a:t>: la </a:t>
            </a:r>
            <a:r>
              <a:rPr lang="en-US" sz="4000" dirty="0" err="1"/>
              <a:t>importancia</a:t>
            </a:r>
            <a:r>
              <a:rPr lang="en-US" sz="4000" dirty="0"/>
              <a:t> de la </a:t>
            </a:r>
            <a:r>
              <a:rPr lang="en-US" sz="4000" dirty="0" err="1"/>
              <a:t>producción</a:t>
            </a:r>
            <a:r>
              <a:rPr lang="en-US" sz="4000" dirty="0"/>
              <a:t> de </a:t>
            </a:r>
            <a:r>
              <a:rPr lang="en-US" sz="4000" dirty="0" err="1"/>
              <a:t>conocimiento</a:t>
            </a:r>
            <a:endParaRPr lang="en-US" sz="4000" dirty="0"/>
          </a:p>
          <a:p>
            <a:pPr marL="571500" indent="-571500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Ejercicios</a:t>
            </a:r>
            <a:r>
              <a:rPr lang="en-US" sz="4000" dirty="0"/>
              <a:t> </a:t>
            </a:r>
            <a:r>
              <a:rPr lang="en-US" sz="4000" dirty="0" err="1"/>
              <a:t>heurísticos</a:t>
            </a:r>
            <a:r>
              <a:rPr lang="en-US" sz="4000" dirty="0"/>
              <a:t> para </a:t>
            </a:r>
            <a:r>
              <a:rPr lang="en-US" sz="4000" dirty="0" err="1"/>
              <a:t>el</a:t>
            </a:r>
            <a:r>
              <a:rPr lang="en-US" sz="4000" dirty="0"/>
              <a:t> </a:t>
            </a:r>
            <a:r>
              <a:rPr lang="en-US" sz="4000" dirty="0" err="1"/>
              <a:t>descubrimiento</a:t>
            </a:r>
            <a:r>
              <a:rPr lang="en-US" sz="4000" dirty="0"/>
              <a:t> de </a:t>
            </a:r>
            <a:r>
              <a:rPr lang="en-US" sz="4000" dirty="0" err="1"/>
              <a:t>temas</a:t>
            </a:r>
            <a:endParaRPr lang="en-US" sz="4000" dirty="0"/>
          </a:p>
          <a:p>
            <a:pPr marL="571500" indent="-571500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000" dirty="0"/>
              <a:t>La </a:t>
            </a:r>
            <a:r>
              <a:rPr lang="en-US" sz="4000" dirty="0" err="1"/>
              <a:t>importancia</a:t>
            </a:r>
            <a:r>
              <a:rPr lang="en-US" sz="4000" dirty="0"/>
              <a:t> de </a:t>
            </a:r>
            <a:r>
              <a:rPr lang="en-US" sz="4000" dirty="0" err="1"/>
              <a:t>generar</a:t>
            </a:r>
            <a:r>
              <a:rPr lang="en-US" sz="4000" dirty="0"/>
              <a:t> </a:t>
            </a:r>
            <a:r>
              <a:rPr lang="en-US" sz="4000" dirty="0" err="1"/>
              <a:t>conocimiento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AP</a:t>
            </a:r>
          </a:p>
          <a:p>
            <a:pPr hangingPunct="1">
              <a:lnSpc>
                <a:spcPct val="90000"/>
              </a:lnSpc>
            </a:pPr>
            <a:endParaRPr lang="en-US" sz="4000" dirty="0"/>
          </a:p>
          <a:p>
            <a:pPr marL="571500" indent="-571500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593109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6E0F6-7E61-3D9C-7BCA-D36DA22A56EB}"/>
              </a:ext>
            </a:extLst>
          </p:cNvPr>
          <p:cNvSpPr txBox="1">
            <a:spLocks/>
          </p:cNvSpPr>
          <p:nvPr/>
        </p:nvSpPr>
        <p:spPr>
          <a:xfrm>
            <a:off x="997272" y="2104152"/>
            <a:ext cx="15977772" cy="1959204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LA REALIDAD SOCIAL COMO OBJETO DE ESTUDIO</a:t>
            </a:r>
          </a:p>
        </p:txBody>
      </p:sp>
      <p:pic>
        <p:nvPicPr>
          <p:cNvPr id="7" name="Picture 6" descr="IMG_0729.JPG">
            <a:extLst>
              <a:ext uri="{FF2B5EF4-FFF2-40B4-BE49-F238E27FC236}">
                <a16:creationId xmlns:a16="http://schemas.microsoft.com/office/drawing/2014/main" id="{19949241-2430-DD35-2B05-48A2084FCE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233" y="3383924"/>
            <a:ext cx="6397533" cy="608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78819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6E0F6-7E61-3D9C-7BCA-D36DA22A56EB}"/>
              </a:ext>
            </a:extLst>
          </p:cNvPr>
          <p:cNvSpPr txBox="1">
            <a:spLocks/>
          </p:cNvSpPr>
          <p:nvPr/>
        </p:nvSpPr>
        <p:spPr>
          <a:xfrm>
            <a:off x="997272" y="2104152"/>
            <a:ext cx="15977772" cy="1959204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EL CONOCIMIENTO</a:t>
            </a:r>
          </a:p>
        </p:txBody>
      </p:sp>
      <p:pic>
        <p:nvPicPr>
          <p:cNvPr id="3" name="10 Imagen" descr="http://www.dre-learning.com.mx/mdli/Parte_1/01.jpg">
            <a:extLst>
              <a:ext uri="{FF2B5EF4-FFF2-40B4-BE49-F238E27FC236}">
                <a16:creationId xmlns:a16="http://schemas.microsoft.com/office/drawing/2014/main" id="{C803F1CF-995C-BFE0-4736-661B28F0F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008" y="3259540"/>
            <a:ext cx="8407983" cy="5928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319850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E0591-62C4-4942-3DD8-7D4CBB1892B5}"/>
              </a:ext>
            </a:extLst>
          </p:cNvPr>
          <p:cNvSpPr txBox="1">
            <a:spLocks/>
          </p:cNvSpPr>
          <p:nvPr/>
        </p:nvSpPr>
        <p:spPr>
          <a:xfrm>
            <a:off x="997272" y="2104152"/>
            <a:ext cx="15977772" cy="195920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RELIDAD SOCIAL COMO OBJETO DE ESTUDIO</a:t>
            </a:r>
          </a:p>
          <a:p>
            <a:pPr hangingPunct="1"/>
            <a:r>
              <a:rPr lang="en-US" dirty="0"/>
              <a:t>IMPORTANCIA DE LA INVESTIGACIÓN COMO GENERADORA DE CONOCIMIENTO</a:t>
            </a:r>
          </a:p>
        </p:txBody>
      </p:sp>
      <p:sp>
        <p:nvSpPr>
          <p:cNvPr id="19" name="Content Placeholder 10">
            <a:extLst>
              <a:ext uri="{FF2B5EF4-FFF2-40B4-BE49-F238E27FC236}">
                <a16:creationId xmlns:a16="http://schemas.microsoft.com/office/drawing/2014/main" id="{B74F79E1-8AAB-16AD-B009-1A55C449AEF9}"/>
              </a:ext>
            </a:extLst>
          </p:cNvPr>
          <p:cNvSpPr txBox="1">
            <a:spLocks/>
          </p:cNvSpPr>
          <p:nvPr/>
        </p:nvSpPr>
        <p:spPr>
          <a:xfrm>
            <a:off x="2865342" y="3433272"/>
            <a:ext cx="12557316" cy="5929931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endParaRPr lang="en-US" sz="4000" dirty="0"/>
          </a:p>
          <a:p>
            <a:pPr hangingPunct="1"/>
            <a:endParaRPr lang="en-US" sz="4000" dirty="0"/>
          </a:p>
          <a:p>
            <a:pPr marL="457200" lvl="1" indent="0" algn="ctr" hangingPunct="1">
              <a:buFont typeface="Arial"/>
              <a:buNone/>
            </a:pPr>
            <a:r>
              <a:rPr lang="es-MX" sz="4000" i="1" dirty="0">
                <a:latin typeface="Arial" charset="0"/>
                <a:ea typeface="ＭＳ Ｐゴシック" charset="0"/>
                <a:cs typeface="Times New Roman" charset="0"/>
              </a:rPr>
              <a:t>Conocer es una actividad por medio de la cual el hombre adquiere certeza de la realidad. De manera que tenga la posibilidad de adaptarse y mejorar su entorno.</a:t>
            </a:r>
          </a:p>
          <a:p>
            <a:pPr marL="457200" lvl="1" indent="0" algn="ctr" hangingPunct="1">
              <a:buFont typeface="Arial"/>
              <a:buNone/>
            </a:pPr>
            <a:endParaRPr lang="es-MX" sz="1600" i="1" dirty="0">
              <a:latin typeface="Arial" charset="0"/>
              <a:ea typeface="ＭＳ Ｐゴシック" charset="0"/>
              <a:cs typeface="Times New Roman" charset="0"/>
            </a:endParaRPr>
          </a:p>
          <a:p>
            <a:pPr marL="457200" lvl="1" indent="0" algn="ctr" hangingPunct="1">
              <a:buFont typeface="Arial"/>
              <a:buNone/>
            </a:pPr>
            <a:endParaRPr lang="es-MX" sz="1600" dirty="0">
              <a:latin typeface="Calibri" charset="0"/>
              <a:ea typeface="ＭＳ Ｐゴシック" charset="0"/>
              <a:cs typeface="Calibri" charset="0"/>
            </a:endParaRPr>
          </a:p>
          <a:p>
            <a:pPr marL="457200" lvl="1" indent="0" hangingPunct="1">
              <a:buFont typeface="Arial"/>
              <a:buNone/>
            </a:pPr>
            <a:r>
              <a:rPr lang="en-US" sz="4000" dirty="0"/>
              <a:t>CONOCER: RELACIÓN ENTRE SUJETO Y OBJETO</a:t>
            </a:r>
          </a:p>
        </p:txBody>
      </p:sp>
    </p:spTree>
    <p:extLst>
      <p:ext uri="{BB962C8B-B14F-4D97-AF65-F5344CB8AC3E}">
        <p14:creationId xmlns:p14="http://schemas.microsoft.com/office/powerpoint/2010/main" val="426597468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6E0F6-7E61-3D9C-7BCA-D36DA22A56EB}"/>
              </a:ext>
            </a:extLst>
          </p:cNvPr>
          <p:cNvSpPr txBox="1">
            <a:spLocks/>
          </p:cNvSpPr>
          <p:nvPr/>
        </p:nvSpPr>
        <p:spPr>
          <a:xfrm>
            <a:off x="997272" y="2104152"/>
            <a:ext cx="15977772" cy="1959204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EL CONOCIMIENTO</a:t>
            </a:r>
          </a:p>
        </p:txBody>
      </p:sp>
      <p:pic>
        <p:nvPicPr>
          <p:cNvPr id="4" name="5 Imagen" descr="http://www.dre-learning.com.mx/mdli/Parte_1/02.jpg">
            <a:extLst>
              <a:ext uri="{FF2B5EF4-FFF2-40B4-BE49-F238E27FC236}">
                <a16:creationId xmlns:a16="http://schemas.microsoft.com/office/drawing/2014/main" id="{743BA9FB-6A31-4156-61CE-5BE14C18C9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711"/>
          <a:stretch/>
        </p:blipFill>
        <p:spPr bwMode="auto">
          <a:xfrm>
            <a:off x="2414081" y="3077265"/>
            <a:ext cx="13144153" cy="6292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19177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6E0F6-7E61-3D9C-7BCA-D36DA22A56EB}"/>
              </a:ext>
            </a:extLst>
          </p:cNvPr>
          <p:cNvSpPr txBox="1">
            <a:spLocks/>
          </p:cNvSpPr>
          <p:nvPr/>
        </p:nvSpPr>
        <p:spPr>
          <a:xfrm>
            <a:off x="997272" y="2104152"/>
            <a:ext cx="15977772" cy="1959204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sz="4400" dirty="0"/>
              <a:t>La </a:t>
            </a:r>
            <a:r>
              <a:rPr lang="en-US" sz="4400" dirty="0" err="1"/>
              <a:t>importancia</a:t>
            </a:r>
            <a:r>
              <a:rPr lang="en-US" sz="4400" dirty="0"/>
              <a:t> del </a:t>
            </a:r>
            <a:r>
              <a:rPr lang="en-US" sz="4400" dirty="0" err="1"/>
              <a:t>método</a:t>
            </a:r>
            <a:r>
              <a:rPr lang="en-US" sz="4400" dirty="0"/>
              <a:t> para </a:t>
            </a:r>
            <a:r>
              <a:rPr lang="en-US" sz="4400" dirty="0" err="1"/>
              <a:t>generar</a:t>
            </a:r>
            <a:r>
              <a:rPr lang="en-US" sz="4400" dirty="0"/>
              <a:t> </a:t>
            </a:r>
            <a:r>
              <a:rPr lang="en-US" sz="4400" dirty="0" err="1"/>
              <a:t>conocimiento</a:t>
            </a:r>
            <a:r>
              <a:rPr lang="en-US" sz="4400" dirty="0"/>
              <a:t> </a:t>
            </a:r>
            <a:r>
              <a:rPr lang="en-US" sz="4400" dirty="0" err="1"/>
              <a:t>científico</a:t>
            </a:r>
            <a:endParaRPr lang="en-US" dirty="0"/>
          </a:p>
        </p:txBody>
      </p:sp>
      <p:pic>
        <p:nvPicPr>
          <p:cNvPr id="3" name="Picture 2" descr="Screen Shot 2018-08-10 at 08.34.56.png">
            <a:extLst>
              <a:ext uri="{FF2B5EF4-FFF2-40B4-BE49-F238E27FC236}">
                <a16:creationId xmlns:a16="http://schemas.microsoft.com/office/drawing/2014/main" id="{0BEDCE74-F1D0-CEA0-198B-EF33930482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336" y="3433272"/>
            <a:ext cx="10093327" cy="586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01370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5 Imagen" descr="http://www.dre-learning.com.mx/mdli/Parte_1/03.jpg">
            <a:extLst>
              <a:ext uri="{FF2B5EF4-FFF2-40B4-BE49-F238E27FC236}">
                <a16:creationId xmlns:a16="http://schemas.microsoft.com/office/drawing/2014/main" id="{8F21CF01-7446-D27D-9F0B-875016C01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196" y="1993080"/>
            <a:ext cx="12824187" cy="7540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203446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2493</TotalTime>
  <Words>455</Words>
  <Application>Microsoft Macintosh PowerPoint</Application>
  <PresentationFormat>Custom</PresentationFormat>
  <Paragraphs>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SsocialSec</dc:creator>
  <cp:lastModifiedBy>Adriana Reynaga Morales</cp:lastModifiedBy>
  <cp:revision>9</cp:revision>
  <dcterms:modified xsi:type="dcterms:W3CDTF">2024-05-10T18:39:13Z</dcterms:modified>
</cp:coreProperties>
</file>